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C"/>
    <a:srgbClr val="F47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51"/>
  </p:normalViewPr>
  <p:slideViewPr>
    <p:cSldViewPr snapToGrid="0">
      <p:cViewPr varScale="1">
        <p:scale>
          <a:sx n="110" d="100"/>
          <a:sy n="110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B7C8E-1369-4899-9B59-E05B127C75DC}" type="datetimeFigureOut">
              <a:rPr lang="en-US" smtClean="0"/>
              <a:t>9/4/25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5AFBF-E018-4F21-AA76-56FC857D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1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it clean and professional. Use a high-quality logo and a concise, memorable tagline.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8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4D5BC-A546-56B7-7A9D-D6C44924B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457BBE-47F4-1F6C-52EF-6B08FB0BBD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E1E544-6C82-0333-6818-DE62AA4DCC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photos of your core team (feel free to edit the titles as per your organizational structure)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8AE36A-279E-208F-DBA1-6B6A0B9331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16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DD52F-C2D4-6491-A46F-E637F95638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957DD4-F9BF-2F88-9BB0-34267FC71E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BD5CD6-D2CF-5A16-46ED-C4DEEB945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photos of your core team (feel free to edit the titles as per your organizational structure)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6F3A6-8F8B-67B8-4D04-812AE94104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33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To differentiate yourself from others, this is the slide you are looking for.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2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C8863-2ECA-6E76-EB27-A5DF42FA0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9B4EF3-486F-DD1D-E6F4-6EECC5BBCB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7FE510-F67D-9842-0DFF-EB193590A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Notes:</a:t>
            </a:r>
            <a:br>
              <a:rPr lang="en-US" dirty="0"/>
            </a:br>
            <a:r>
              <a:rPr lang="en-US" dirty="0"/>
              <a:t>Use 1–2 data points or a brief story to show scale and urgency.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4AB83-75EF-14D1-9FB0-FA7362C672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48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4A999-8341-04D0-722E-1F9E9D45A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DDC02D-D188-4A45-1362-E689483169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3A03A4-FF81-1F8D-44C3-C81D17B051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your points concise and supported by evidence. Use data, policies, or real examples to show urgency and relevance.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F7CC0-9FFC-728C-AEC7-4B24CF6FAC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28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60C88-47B8-4826-5928-4AA483FB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FE99DD-D62C-D435-CC94-CF9351AFED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E0BEB4-9676-0E99-A0EF-F26829178E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Position yourself clearly in the ecosystem; show you understand today’s landscape.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2237-D378-91C0-BDBA-FA5AF1A2E6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4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4AD83-36DB-226C-D326-DC95C6DBE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0A73E0-2C49-D153-64B9-A42F96B8B7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0FA5FC-29B7-8FF9-C746-B74A7ED21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simple charts and credible sources; keep numbers round and readable.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5D0C7-FB45-F23B-C7D5-98969D9B31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5826B-EEBF-7D3C-576A-CD0083895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8930AC-4E1A-223A-D761-BCF4B19296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056B5C-088F-8732-64C5-DB5267404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visuals (diagram/mockup/prototype photo), briefly describe and avoid heavy jargon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B33DA-7E71-8192-6F0C-B85693EF3B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28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127D6-BA2B-576F-F5E4-367970FBF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AD601C-3916-6140-DFBA-57620C75E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C37478-7DB3-E626-7F10-1C7D2A253C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One-liner is enough: “We sell </a:t>
            </a:r>
            <a:r>
              <a:rPr lang="en-US" b="1" dirty="0"/>
              <a:t>[product]</a:t>
            </a:r>
            <a:r>
              <a:rPr lang="en-US" dirty="0"/>
              <a:t> to </a:t>
            </a:r>
            <a:r>
              <a:rPr lang="en-US" b="1" dirty="0"/>
              <a:t>[customer]</a:t>
            </a:r>
            <a:r>
              <a:rPr lang="en-US" dirty="0"/>
              <a:t> at </a:t>
            </a:r>
            <a:r>
              <a:rPr lang="en-US" b="1" dirty="0"/>
              <a:t>[price] per [unit/frequency]</a:t>
            </a:r>
            <a:r>
              <a:rPr lang="en-US" dirty="0"/>
              <a:t>; main cost is </a:t>
            </a:r>
            <a:r>
              <a:rPr lang="en-US" b="1" dirty="0"/>
              <a:t>[key cost]</a:t>
            </a:r>
            <a:r>
              <a:rPr lang="en-US" dirty="0"/>
              <a:t>.” If pre-revenue, state your intended model.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C8856-51CA-EF33-03E2-CE7F48B296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85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24BC9-4F53-817E-FC93-51038BBE4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E5843E-7671-DCF3-9C2C-F66F9E8813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DEBD7F-B702-8DD0-4BE1-4DA04E1900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early stage, show validation and timed 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9DB0B-5522-EC85-74A4-4335360089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5AFBF-E018-4F21-AA76-56FC857D7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4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28FC-AA34-14FA-43AA-C77E5895F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5188F-9D4C-6C64-E6E3-D03270D4D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04063-553D-0269-A7A5-7C87F10B3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F50CA-7272-BEF6-ABE5-37EBBA80A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724E2-F6AF-8605-7875-BFA8BBB1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1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0619-0B63-7582-0A69-0DBA9EAC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20208-C0A1-8322-3B8B-BCBA8B5A1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B7B91-73D5-5DB4-ADF0-3337D8BF4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E9A2F-8E20-A79C-6FB6-0858B9C9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F50EF-363F-25EA-4D0F-D231B019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9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34D14E-9B0C-EB96-3507-15014F831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499C2-DAFC-A502-0EE5-58EDA040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DDA4D-7F82-F330-45D0-96A441512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C47CC-C69A-D5F8-F36B-846ED2D7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EA53C-8A50-5ACC-9969-DC48B4EB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BEC0-97AB-ABB2-E960-CD0CA07B1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D7B9-C3DC-A007-F318-E576BA6B3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1CE5D-1A3F-7805-276E-81FDF647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2CCFE-EDB3-8233-53B1-7DC859ED9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2BD0B-DA14-D3C7-B57C-E31AE808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2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FCAAF-E40E-4464-F116-0987E37F1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E91E3-7A9C-7BF8-F6D9-82E725053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25654-9386-7366-C854-66BC82A7B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00553-46A7-0BB3-40ED-61C33645C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81503-4982-2DF6-6DC9-D8A7207F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6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1F5A-0558-EBB4-2C9D-2533140D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F2EFC-E7B0-4D54-B834-3C90A6C32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C8D8A4-48A2-6431-0C2E-D0AB354B8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7E0C1-7C1A-7C8F-98FD-2DD5B0BE9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1F590-6559-9521-159B-0FD24EAE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8FA44-94FD-DEB4-1488-B686B9FC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8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EC2FC-9232-BC38-51F9-BA0D609B9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8A2D6-F66D-31EF-9CD3-E849487E0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AE923-68C3-C468-FAD7-553A4260C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55497-FFA4-2C30-70DE-AF9A9B6AA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73624-613A-EC0E-CFC9-9E576C13A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F31C0-F2BF-4CD2-E125-58189CEF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96177F-DF80-B11F-5440-6912A01C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A8E5E-3241-A70F-8624-33828774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2155-6CD7-EA27-06A1-167ECEE11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8FA2D9-0D60-9540-DFD7-D3756134C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D8D2CC-F8A3-553A-0E43-6D6F884E5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48134-4D5B-CA7A-3E6B-ACB02B57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8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106B9-7365-93F1-44A4-5141149D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29977D-A636-1120-C51A-194DF7C8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063E-2FF1-0EE2-186C-C3689A8D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E78B-D52C-4D6E-F438-B0891AEE9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51D2-E1D0-78A1-8EF8-EBF8FB5BD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757249-700D-E5AC-DA75-622F917D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1CD78-0E60-5230-68CD-4E02D94E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EAC14-83B2-CCC0-E072-D8AF26F1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5281E-8543-8ACF-A0F5-31EA9216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7FA27-99A4-B867-7040-96A8E090B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8A2E1C-8729-CB3B-EF42-01B91796E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D571A-2642-558C-E5A9-5CE4B1E73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A7880-3204-5603-A9B5-2069D2C59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290E4-D944-6F7F-1948-B3306D0D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A8157-BC4C-A2C8-1096-089DFB5CB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9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B5FCB-DAD6-D107-D971-4E536D945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A9F60-8DE6-F61D-0846-E9E3A90E7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5EF68-78C5-732A-F692-E358966A3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1CFA4F-FB66-427A-B430-BEFC313425AF}" type="datetimeFigureOut">
              <a:rPr lang="en-US" smtClean="0"/>
              <a:t>9/4/25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C420-2F78-DC01-E9BE-D886CD557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B14A8-2E7B-1964-89B4-784C0A71B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61B272-AAA8-4F0E-8FAC-24094C72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3.jpe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DCC3A606-D797-D461-7227-64E2BEF4C57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BABC547-8AF3-A971-0E0B-9CE72C7B94B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868" y="58663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C5E78A74-42AA-562C-8087-EB658B9056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F027A1F4-C4C3-4E8F-A95D-350A18FC668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1D5D4ED2-76BF-1CC6-320B-36AF2EBA88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925" y="586637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A81CF1AD-864F-42C4-C70E-437F01C121D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8F539A-7F83-14BA-7F73-4F07B0B28ACE}"/>
              </a:ext>
            </a:extLst>
          </p:cNvPr>
          <p:cNvCxnSpPr>
            <a:cxnSpLocks/>
          </p:cNvCxnSpPr>
          <p:nvPr/>
        </p:nvCxnSpPr>
        <p:spPr>
          <a:xfrm>
            <a:off x="0" y="6611112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2583DA5-4EF7-07AC-376D-D41DA1AF7647}"/>
              </a:ext>
            </a:extLst>
          </p:cNvPr>
          <p:cNvSpPr txBox="1"/>
          <p:nvPr/>
        </p:nvSpPr>
        <p:spPr>
          <a:xfrm>
            <a:off x="1473707" y="1933427"/>
            <a:ext cx="100610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9CDC"/>
                </a:solidFill>
                <a:latin typeface="Fira sans" panose="020B0503050000020004" pitchFamily="34" charset="0"/>
              </a:rPr>
              <a:t>[Startup/Innovation/Group Name]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B749E8-1718-11EF-8686-804F1A7296F6}"/>
              </a:ext>
            </a:extLst>
          </p:cNvPr>
          <p:cNvSpPr txBox="1"/>
          <p:nvPr/>
        </p:nvSpPr>
        <p:spPr>
          <a:xfrm>
            <a:off x="2368212" y="3865477"/>
            <a:ext cx="73031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[Logo &amp; Tagline (in less than 10 words)]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DF6F92-3037-1D95-ECE9-F2BA373AE037}"/>
              </a:ext>
            </a:extLst>
          </p:cNvPr>
          <p:cNvSpPr txBox="1"/>
          <p:nvPr/>
        </p:nvSpPr>
        <p:spPr>
          <a:xfrm>
            <a:off x="657225" y="5954519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Fira sans" panose="020B0503050000020004" pitchFamily="34" charset="0"/>
              </a:rPr>
              <a:t>[Website Link]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BBF53F5-5B7A-D9A4-0DC9-C8654CE9B48B}"/>
              </a:ext>
            </a:extLst>
          </p:cNvPr>
          <p:cNvSpPr txBox="1"/>
          <p:nvPr/>
        </p:nvSpPr>
        <p:spPr>
          <a:xfrm>
            <a:off x="5426583" y="5954520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2A7DDE-7C22-07D2-18FB-44DC65519034}"/>
              </a:ext>
            </a:extLst>
          </p:cNvPr>
          <p:cNvSpPr txBox="1"/>
          <p:nvPr/>
        </p:nvSpPr>
        <p:spPr>
          <a:xfrm>
            <a:off x="1881947" y="2909658"/>
            <a:ext cx="9244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as-IN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s-IN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স্টার্টআপ/</a:t>
            </a:r>
            <a:r>
              <a:rPr lang="en-U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s-IN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ইনোভেশন</a:t>
            </a:r>
            <a:r>
              <a:rPr lang="en-U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en-US" sz="4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দলের</a:t>
            </a:r>
            <a:r>
              <a:rPr lang="as-IN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নাম</a:t>
            </a:r>
            <a:r>
              <a:rPr lang="en-U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s-IN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  <a:endParaRPr lang="as-IN" sz="4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119B8B-55E4-D204-3946-A30FC92B65FD}"/>
              </a:ext>
            </a:extLst>
          </p:cNvPr>
          <p:cNvSpPr txBox="1"/>
          <p:nvPr/>
        </p:nvSpPr>
        <p:spPr>
          <a:xfrm>
            <a:off x="3711321" y="4463721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[লোগো ও ট্যাগলাইন (১০ শব্দের মধ্যে)]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55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24E52-0E7E-8BED-4C01-9A5068B0E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3406A1CF-7C87-D2C4-9728-18CF54D447D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BBEDFA7-7C5E-7BB5-6192-6B41567F383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CD2D39DD-687E-D6BB-3E48-E83F6422C9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CAB8AF2-0ABE-5A84-54DC-B86FF4D79BA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1AA7007B-2CD6-90A5-BDB7-A61EA0E5D9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5C9742B7-7204-9E38-67F7-8C7AD338FA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2D0D31B-8B43-DD8A-857A-2C69DDD13CF7}"/>
              </a:ext>
            </a:extLst>
          </p:cNvPr>
          <p:cNvCxnSpPr>
            <a:cxnSpLocks/>
          </p:cNvCxnSpPr>
          <p:nvPr/>
        </p:nvCxnSpPr>
        <p:spPr>
          <a:xfrm>
            <a:off x="0" y="6601968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32CDE4B-F362-3042-4603-794F830E187D}"/>
              </a:ext>
            </a:extLst>
          </p:cNvPr>
          <p:cNvSpPr txBox="1"/>
          <p:nvPr/>
        </p:nvSpPr>
        <p:spPr>
          <a:xfrm>
            <a:off x="5429792" y="1643061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3EE994-9597-022B-9F90-77DBEF28E08A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pic>
        <p:nvPicPr>
          <p:cNvPr id="17" name="Picture 16" descr="A person with long hair and a yellow shirt&#10;&#10;AI-generated content may be incorrect.">
            <a:extLst>
              <a:ext uri="{FF2B5EF4-FFF2-40B4-BE49-F238E27FC236}">
                <a16:creationId xmlns:a16="http://schemas.microsoft.com/office/drawing/2014/main" id="{1CC16B6B-12EE-5F88-9D8B-1BCF41A5E84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2" t="26956" r="24325" b="29026"/>
          <a:stretch>
            <a:fillRect/>
          </a:stretch>
        </p:blipFill>
        <p:spPr>
          <a:xfrm>
            <a:off x="4686001" y="2398672"/>
            <a:ext cx="2819998" cy="2255998"/>
          </a:xfrm>
          <a:prstGeom prst="rect">
            <a:avLst/>
          </a:prstGeom>
        </p:spPr>
      </p:pic>
      <p:pic>
        <p:nvPicPr>
          <p:cNvPr id="19" name="Picture 18" descr="A person with short hair wearing a black suit&#10;&#10;AI-generated content may be incorrect.">
            <a:extLst>
              <a:ext uri="{FF2B5EF4-FFF2-40B4-BE49-F238E27FC236}">
                <a16:creationId xmlns:a16="http://schemas.microsoft.com/office/drawing/2014/main" id="{465BED0A-57D5-B6AA-966C-2D9658D2EE0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9" t="26670" r="26884" b="23992"/>
          <a:stretch>
            <a:fillRect/>
          </a:stretch>
        </p:blipFill>
        <p:spPr>
          <a:xfrm>
            <a:off x="1581918" y="2398672"/>
            <a:ext cx="2408182" cy="2545792"/>
          </a:xfrm>
          <a:prstGeom prst="rect">
            <a:avLst/>
          </a:prstGeom>
        </p:spPr>
      </p:pic>
      <p:pic>
        <p:nvPicPr>
          <p:cNvPr id="23" name="Picture 22" descr="A person in a blue shirt&#10;&#10;AI-generated content may be incorrect.">
            <a:extLst>
              <a:ext uri="{FF2B5EF4-FFF2-40B4-BE49-F238E27FC236}">
                <a16:creationId xmlns:a16="http://schemas.microsoft.com/office/drawing/2014/main" id="{8AA08B6D-3F81-6924-A846-93084B0BF2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50" t="28672" r="28783" b="24661"/>
          <a:stretch>
            <a:fillRect/>
          </a:stretch>
        </p:blipFill>
        <p:spPr>
          <a:xfrm>
            <a:off x="8201901" y="2494046"/>
            <a:ext cx="2153184" cy="235504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9A79D72-9BA6-7653-B77F-625487654806}"/>
              </a:ext>
            </a:extLst>
          </p:cNvPr>
          <p:cNvSpPr txBox="1"/>
          <p:nvPr/>
        </p:nvSpPr>
        <p:spPr>
          <a:xfrm>
            <a:off x="5332811" y="4709869"/>
            <a:ext cx="1770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47A42"/>
                </a:solidFill>
                <a:latin typeface="Fira sans" panose="020B0503050000020004" pitchFamily="34" charset="0"/>
              </a:rPr>
              <a:t>CEO</a:t>
            </a:r>
          </a:p>
          <a:p>
            <a:pPr algn="ctr"/>
            <a:r>
              <a:rPr lang="en-US" sz="2000" dirty="0">
                <a:latin typeface="Fira sans" panose="020B0503050000020004" pitchFamily="34" charset="0"/>
              </a:rPr>
              <a:t>[Insert Name]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ABD5F9-EC4A-FA50-30EF-A512F35CB005}"/>
              </a:ext>
            </a:extLst>
          </p:cNvPr>
          <p:cNvSpPr txBox="1"/>
          <p:nvPr/>
        </p:nvSpPr>
        <p:spPr>
          <a:xfrm>
            <a:off x="8445558" y="4686426"/>
            <a:ext cx="1770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47A42"/>
                </a:solidFill>
                <a:latin typeface="Fira sans" panose="020B0503050000020004" pitchFamily="34" charset="0"/>
              </a:rPr>
              <a:t>CTO</a:t>
            </a:r>
          </a:p>
          <a:p>
            <a:pPr algn="ctr"/>
            <a:r>
              <a:rPr lang="en-US" sz="2000" dirty="0">
                <a:latin typeface="Fira sans" panose="020B0503050000020004" pitchFamily="34" charset="0"/>
              </a:rPr>
              <a:t>[Insert Name]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45B173-B9E8-6437-7767-A1677D320A96}"/>
              </a:ext>
            </a:extLst>
          </p:cNvPr>
          <p:cNvSpPr txBox="1"/>
          <p:nvPr/>
        </p:nvSpPr>
        <p:spPr>
          <a:xfrm>
            <a:off x="1836915" y="4686426"/>
            <a:ext cx="1770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47A42"/>
                </a:solidFill>
                <a:latin typeface="Fira sans" panose="020B0503050000020004" pitchFamily="34" charset="0"/>
              </a:rPr>
              <a:t>CFO</a:t>
            </a:r>
          </a:p>
          <a:p>
            <a:pPr algn="ctr"/>
            <a:r>
              <a:rPr lang="en-US" sz="2000" dirty="0">
                <a:latin typeface="Fira sans" panose="020B0503050000020004" pitchFamily="34" charset="0"/>
              </a:rPr>
              <a:t>[Insert Name]</a:t>
            </a:r>
          </a:p>
        </p:txBody>
      </p:sp>
    </p:spTree>
    <p:extLst>
      <p:ext uri="{BB962C8B-B14F-4D97-AF65-F5344CB8AC3E}">
        <p14:creationId xmlns:p14="http://schemas.microsoft.com/office/powerpoint/2010/main" val="1943548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221E4-2601-BE79-C968-7106B2EAF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35CA536D-F6B6-61B4-D25B-F9F0836D18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547F8DE-258B-02B3-265E-B74417D3795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88FC8BF4-1DC9-74A3-177E-F411FCA361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DE6403B3-FECB-05D9-D1C9-18887F5F3E6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71DB9625-9A9A-5CE4-6E36-106EBE1A2E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80FE1949-9706-E8D8-0BBD-9A6E7153C9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77614F4-7197-6C69-2A83-43B1F2FB5865}"/>
              </a:ext>
            </a:extLst>
          </p:cNvPr>
          <p:cNvCxnSpPr>
            <a:cxnSpLocks/>
          </p:cNvCxnSpPr>
          <p:nvPr/>
        </p:nvCxnSpPr>
        <p:spPr>
          <a:xfrm>
            <a:off x="0" y="6601968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D1CF5FA-CAEB-0112-4BEA-EFB89AC18C57}"/>
              </a:ext>
            </a:extLst>
          </p:cNvPr>
          <p:cNvSpPr txBox="1"/>
          <p:nvPr/>
        </p:nvSpPr>
        <p:spPr>
          <a:xfrm>
            <a:off x="4686001" y="2245024"/>
            <a:ext cx="246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9CDC"/>
                </a:solidFill>
                <a:latin typeface="Fira sans" panose="020B0503050000020004" pitchFamily="34" charset="0"/>
              </a:rPr>
              <a:t>Thank you!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58D068-FF75-B455-81A6-2F9BE11D0FBF}"/>
              </a:ext>
            </a:extLst>
          </p:cNvPr>
          <p:cNvSpPr txBox="1"/>
          <p:nvPr/>
        </p:nvSpPr>
        <p:spPr>
          <a:xfrm>
            <a:off x="4524097" y="3443801"/>
            <a:ext cx="2791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000" b="1" dirty="0">
              <a:solidFill>
                <a:srgbClr val="F47A42"/>
              </a:solidFill>
              <a:latin typeface="Fira sans" panose="020B0503050000020004" pitchFamily="34" charset="0"/>
            </a:endParaRPr>
          </a:p>
          <a:p>
            <a:pPr algn="ctr"/>
            <a:r>
              <a:rPr lang="en-US" sz="2000" dirty="0">
                <a:latin typeface="Fira sans" panose="020B0503050000020004" pitchFamily="34" charset="0"/>
              </a:rPr>
              <a:t>[Insert your logo here]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E3EE7D-27C4-1242-DE97-2681DEEE6D78}"/>
              </a:ext>
            </a:extLst>
          </p:cNvPr>
          <p:cNvSpPr txBox="1"/>
          <p:nvPr/>
        </p:nvSpPr>
        <p:spPr>
          <a:xfrm>
            <a:off x="4973740" y="4668941"/>
            <a:ext cx="1891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000" b="1" dirty="0">
              <a:solidFill>
                <a:srgbClr val="F47A42"/>
              </a:solidFill>
              <a:latin typeface="Fira sans" panose="020B0503050000020004" pitchFamily="34" charset="0"/>
            </a:endParaRPr>
          </a:p>
          <a:p>
            <a:pPr algn="ctr"/>
            <a:r>
              <a:rPr lang="en-US" sz="2000" dirty="0">
                <a:latin typeface="Fira sans" panose="020B0503050000020004" pitchFamily="34" charset="0"/>
              </a:rPr>
              <a:t>[Your Address]</a:t>
            </a:r>
          </a:p>
        </p:txBody>
      </p:sp>
    </p:spTree>
    <p:extLst>
      <p:ext uri="{BB962C8B-B14F-4D97-AF65-F5344CB8AC3E}">
        <p14:creationId xmlns:p14="http://schemas.microsoft.com/office/powerpoint/2010/main" val="1673087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53932-ECB5-5A65-5A8E-3721EEFF4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041D3DF2-E010-0774-C30D-6BFAED4926C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CF766D0-3C41-6745-F381-7E85B371CF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1D7BAAFA-750B-0DFE-90AA-BCF18C6C911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8402BC99-2ED0-3A80-5FAB-81E45617A2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ACA5CC93-C671-25EE-3448-0FC77854135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9ABB0610-1BED-982A-0F67-2C4390A7EE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D7A2C5F-4423-B8DB-9C46-53091A85298B}"/>
              </a:ext>
            </a:extLst>
          </p:cNvPr>
          <p:cNvCxnSpPr>
            <a:cxnSpLocks/>
          </p:cNvCxnSpPr>
          <p:nvPr/>
        </p:nvCxnSpPr>
        <p:spPr>
          <a:xfrm>
            <a:off x="0" y="6611112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AA280C-54C9-25DB-8541-B6F5742655B3}"/>
              </a:ext>
            </a:extLst>
          </p:cNvPr>
          <p:cNvSpPr txBox="1"/>
          <p:nvPr/>
        </p:nvSpPr>
        <p:spPr>
          <a:xfrm>
            <a:off x="657225" y="1563259"/>
            <a:ext cx="10877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[</a:t>
            </a:r>
            <a:r>
              <a:rPr lang="en-BD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Bold Concise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 </a:t>
            </a:r>
            <a:r>
              <a:rPr lang="en-BD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Statement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" pitchFamily="2" charset="77"/>
              </a:rPr>
              <a:t>] (in 1 line)</a:t>
            </a:r>
          </a:p>
          <a:p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Fira sans" panose="020B05030500000200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31E180-96EC-0D82-520E-8A0170BAB506}"/>
              </a:ext>
            </a:extLst>
          </p:cNvPr>
          <p:cNvSpPr txBox="1"/>
          <p:nvPr/>
        </p:nvSpPr>
        <p:spPr>
          <a:xfrm>
            <a:off x="5230652" y="5954520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BEAD4D-135F-A4D9-C82D-411A2AC33F52}"/>
              </a:ext>
            </a:extLst>
          </p:cNvPr>
          <p:cNvSpPr txBox="1"/>
          <p:nvPr/>
        </p:nvSpPr>
        <p:spPr>
          <a:xfrm>
            <a:off x="657225" y="2194512"/>
            <a:ext cx="85555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as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s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দৃঢ় ও সংক্ষিপ্ত বক্তব্য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s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 (এক লাইনে)</a:t>
            </a:r>
            <a:endParaRPr lang="as-IN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74660A-47E5-2A0D-610A-DC1FC8DD0CD8}"/>
              </a:ext>
            </a:extLst>
          </p:cNvPr>
          <p:cNvSpPr txBox="1"/>
          <p:nvPr/>
        </p:nvSpPr>
        <p:spPr>
          <a:xfrm>
            <a:off x="778493" y="3040745"/>
            <a:ext cx="966640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9CDC"/>
                </a:solidFill>
                <a:latin typeface="Fira sans" panose="020B0503050000020004" pitchFamily="34" charset="0"/>
              </a:rPr>
              <a:t>[Describe the Statement in an ambitious </a:t>
            </a:r>
            <a:r>
              <a:rPr lang="en-BD" sz="2000" dirty="0">
                <a:solidFill>
                  <a:srgbClr val="009CDC"/>
                </a:solidFill>
                <a:latin typeface="Fira sans" panose="020B0503050000020004" pitchFamily="34" charset="0"/>
              </a:rPr>
              <a:t>longer</a:t>
            </a:r>
            <a:r>
              <a:rPr lang="en-US" sz="2000" dirty="0">
                <a:solidFill>
                  <a:srgbClr val="009CDC"/>
                </a:solidFill>
                <a:latin typeface="Fira sans" panose="020B0503050000020004" pitchFamily="34" charset="0"/>
              </a:rPr>
              <a:t> </a:t>
            </a:r>
            <a:r>
              <a:rPr lang="en-BD" sz="2000" dirty="0">
                <a:solidFill>
                  <a:srgbClr val="009CDC"/>
                </a:solidFill>
                <a:latin typeface="Fira sans" panose="020B0503050000020004" pitchFamily="34" charset="0"/>
              </a:rPr>
              <a:t>Statement</a:t>
            </a:r>
            <a:r>
              <a:rPr lang="en-US" sz="2000" dirty="0">
                <a:solidFill>
                  <a:srgbClr val="009CDC"/>
                </a:solidFill>
                <a:latin typeface="Fira sans" panose="020B0503050000020004" pitchFamily="34" charset="0"/>
              </a:rPr>
              <a:t> (in 2 lines)]</a:t>
            </a:r>
            <a:endParaRPr lang="en-BD" sz="20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>
              <a:buNone/>
            </a:pPr>
            <a:r>
              <a:rPr lang="as-IN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[বিবৃতিটিকে </a:t>
            </a:r>
            <a:r>
              <a:rPr lang="en-US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দুই </a:t>
            </a:r>
            <a:r>
              <a:rPr lang="en-US" sz="20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লাইনে</a:t>
            </a:r>
            <a:r>
              <a:rPr lang="en-US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উপস্থাপন করুন (দুই লাইনে)]</a:t>
            </a:r>
            <a:endParaRPr lang="en-US" sz="2000" dirty="0">
              <a:solidFill>
                <a:srgbClr val="009CDC"/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Fira sans" panose="020B0503050000020004" pitchFamily="34" charset="0"/>
            </a:endParaRPr>
          </a:p>
          <a:p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Fira sans" panose="020B0503050000020004" pitchFamily="34" charset="0"/>
            </a:endParaRP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ira sans" panose="020B0503050000020004" pitchFamily="34" charset="0"/>
              </a:rPr>
              <a:t>[</a:t>
            </a:r>
            <a:r>
              <a:rPr lang="en-B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ira sans" panose="020B0503050000020004" pitchFamily="34" charset="0"/>
              </a:rPr>
              <a:t>What’s your core mission? What are you trying to solve/build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Fira sans" panose="020B0503050000020004" pitchFamily="34" charset="0"/>
              </a:rPr>
              <a:t>?] (1-3 lines)</a:t>
            </a:r>
            <a:endParaRPr lang="en-BD" sz="2000" dirty="0">
              <a:solidFill>
                <a:schemeClr val="tx1">
                  <a:lumMod val="75000"/>
                  <a:lumOff val="25000"/>
                </a:schemeClr>
              </a:solidFill>
              <a:latin typeface="Fira sans" panose="020B0503050000020004" pitchFamily="34" charset="0"/>
            </a:endParaRPr>
          </a:p>
          <a:p>
            <a:r>
              <a:rPr lang="as-IN" sz="2000" dirty="0">
                <a:solidFill>
                  <a:srgbClr val="009CDC"/>
                </a:solidFill>
                <a:latin typeface="Vrinda" panose="020B0502040204020203" pitchFamily="34" charset="0"/>
              </a:rPr>
              <a:t>[আপনার মূল মিশন কী?</a:t>
            </a:r>
            <a:r>
              <a:rPr lang="en-US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0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আপনি</a:t>
            </a:r>
            <a:r>
              <a:rPr lang="en-US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000" dirty="0">
                <a:solidFill>
                  <a:srgbClr val="009CDC"/>
                </a:solidFill>
                <a:latin typeface="Vrinda" panose="020B0502040204020203" pitchFamily="34" charset="0"/>
              </a:rPr>
              <a:t>কোন সমস্যার সমাধান </a:t>
            </a:r>
            <a:r>
              <a:rPr lang="en-US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করতে</a:t>
            </a:r>
            <a:r>
              <a:rPr lang="as-IN" sz="2000" dirty="0">
                <a:solidFill>
                  <a:srgbClr val="009CDC"/>
                </a:solidFill>
                <a:latin typeface="Vrinda" panose="020B0502040204020203" pitchFamily="34" charset="0"/>
              </a:rPr>
              <a:t> চাইছেন?] (এক থেকে</a:t>
            </a:r>
            <a:r>
              <a:rPr lang="en-US" sz="20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দুই </a:t>
            </a:r>
            <a:r>
              <a:rPr lang="as-IN" sz="2000" dirty="0">
                <a:solidFill>
                  <a:srgbClr val="009CDC"/>
                </a:solidFill>
                <a:latin typeface="Vrinda" panose="020B0502040204020203" pitchFamily="34" charset="0"/>
              </a:rPr>
              <a:t>লাইনে)</a:t>
            </a:r>
          </a:p>
          <a:p>
            <a:pPr>
              <a:buNone/>
            </a:pPr>
            <a:endParaRPr lang="as-IN" sz="2000" dirty="0">
              <a:solidFill>
                <a:srgbClr val="009CDC"/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0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E8497-1C03-E180-88DC-FA84A8E73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4D95C311-F846-2673-D70E-D51B2556FE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F3D4E49-8F24-06BE-2B0B-8EB270D7386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A39211A5-33B8-2B7D-C354-637941116A6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EA324230-FEF9-7C06-3E41-348796CC0BD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EA88D34D-3D38-2197-C538-C88183E2750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A521F368-45A1-4A3B-3B7A-B78BF80F33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E031288-8FE9-6EED-BB8B-E525B66D68E0}"/>
              </a:ext>
            </a:extLst>
          </p:cNvPr>
          <p:cNvCxnSpPr>
            <a:cxnSpLocks/>
          </p:cNvCxnSpPr>
          <p:nvPr/>
        </p:nvCxnSpPr>
        <p:spPr>
          <a:xfrm>
            <a:off x="0" y="6611112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id="{143A1DBE-8D7D-C466-21D9-AD2696404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12" y="2295130"/>
            <a:ext cx="10410251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[What problem are you solving?</a:t>
            </a:r>
            <a:r>
              <a:rPr lang="en-US" altLang="en-US" sz="2400" dirty="0">
                <a:solidFill>
                  <a:srgbClr val="009CDC"/>
                </a:solidFill>
                <a:latin typeface="Fira sans" panose="020B0503050000020004" pitchFamily="34" charset="0"/>
              </a:rPr>
              <a:t>] (1-2 lines)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s-IN" sz="2400" dirty="0">
                <a:solidFill>
                  <a:srgbClr val="009CDC"/>
                </a:solidFill>
              </a:rPr>
              <a:t>[আপনি কোন সমস্যার সমাধান করছেন?] (১–২ লাইনে)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2400" dirty="0">
                <a:solidFill>
                  <a:srgbClr val="009CDC"/>
                </a:solidFill>
                <a:latin typeface="Fira sans" panose="020B0503050000020004" pitchFamily="34" charset="0"/>
              </a:rPr>
              <a:t>[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Why does it matter in Bangladesh?] (1-2 lines)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s-IN" sz="2400" dirty="0">
                <a:solidFill>
                  <a:srgbClr val="009CDC"/>
                </a:solidFill>
              </a:rPr>
              <a:t>[বাংলাদেশের প্রেক্ষাপটে বিষয়টি কেন জরুরি?] (এক থেকে দুই লাইনে)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9CDC"/>
                </a:solidFill>
                <a:latin typeface="Fira sans" panose="020B0503050000020004" pitchFamily="34" charset="0"/>
              </a:rPr>
              <a:t>[Who is affected (communities, industries, environment)?] (1-2 lines)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এর ফলে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কারা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ক্ষতিগ্রস্ত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হচ্ছে (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জনগোষ্ঠী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, শিল্পখাত, পরিবেশ)?] (১–২ লাইনে)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009CDC"/>
              </a:solidFill>
              <a:latin typeface="Fira sans" panose="020B05030500000200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79E7F4-7F28-47DB-CBE7-993C6B6FE756}"/>
              </a:ext>
            </a:extLst>
          </p:cNvPr>
          <p:cNvSpPr txBox="1"/>
          <p:nvPr/>
        </p:nvSpPr>
        <p:spPr>
          <a:xfrm>
            <a:off x="657225" y="1430928"/>
            <a:ext cx="2853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The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34E281-DA18-B5D3-CF31-47C13A4DE9C6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95729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A31E8-CB03-AB21-553E-09646EA81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12D43738-04C2-A70B-1CAD-A93F5F32E6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0AC4404-D12F-7412-CF8D-F006AC343F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EE851B5F-DF77-AD07-FCF7-8C111408BA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8608A83-1309-2C2E-A7F2-37AB1E88550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A67C5447-D7BA-0C29-6E3D-792F69AA568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C5AEE7B6-6976-4560-C00F-317B4D7869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B35F36D-FE89-B93A-33D1-18EA610DE653}"/>
              </a:ext>
            </a:extLst>
          </p:cNvPr>
          <p:cNvCxnSpPr>
            <a:cxnSpLocks/>
          </p:cNvCxnSpPr>
          <p:nvPr/>
        </p:nvCxnSpPr>
        <p:spPr>
          <a:xfrm>
            <a:off x="0" y="6611112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16A417B-1657-B83E-8D36-50BAF61F5EDF}"/>
              </a:ext>
            </a:extLst>
          </p:cNvPr>
          <p:cNvSpPr txBox="1"/>
          <p:nvPr/>
        </p:nvSpPr>
        <p:spPr>
          <a:xfrm>
            <a:off x="657225" y="1404968"/>
            <a:ext cx="4536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Why is there a need?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19E5CF-8D51-1CDF-55D2-4A8A59981514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DC178FF-2AC7-BBF4-D7BA-211E44DDAB4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55190" y="2339265"/>
            <a:ext cx="1068161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[Explain why your innovation is important right now.</a:t>
            </a:r>
            <a:r>
              <a:rPr lang="en-US" altLang="en-US" sz="2400" dirty="0">
                <a:solidFill>
                  <a:srgbClr val="009CDC"/>
                </a:solidFill>
                <a:latin typeface="Fira sans" panose="020B0503050000020004" pitchFamily="34" charset="0"/>
              </a:rPr>
              <a:t>] (1-2 lines)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[আপনার উদ্ভাবনটি এখন কেন গুরুত্বপূর্ণ তা ব্যাখ্যা করুন।] (১–২ লাইনে)</a:t>
            </a:r>
            <a:endParaRPr lang="en-US" sz="2400" dirty="0">
              <a:solidFill>
                <a:srgbClr val="009CDC"/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[What trends, challenges, or gaps make your solution necessary?] (1-2 lines)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আপনার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আইডিয়াটি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আমাদের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সমাজের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কোন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চ্যালেঞ্জ বা ঘাটতি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পূরণ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করতে পারে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?] (১–২ লাইনে)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Vrinda" panose="020B0502040204020203" pitchFamily="34" charset="0"/>
              <a:cs typeface="Vrinda" panose="020B050204020402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50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B857E-A6B8-0E06-DE59-3088C73C1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A5F845A1-9039-9669-09C7-0BDC062B15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CB8E44A-1930-2C94-55CF-12DDA03EF22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ECF8F9C7-5FD3-367A-EAAB-D754FAAA77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06C64F2F-6875-B301-0EF0-603EDB7E99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1BCC9E2C-8AA5-81A0-D53D-128660B5AAF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6D82152C-EE08-6B02-2EBE-5D1435449FF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78966C7-C8A6-7932-B8E7-262CC72E06C9}"/>
              </a:ext>
            </a:extLst>
          </p:cNvPr>
          <p:cNvCxnSpPr>
            <a:cxnSpLocks/>
          </p:cNvCxnSpPr>
          <p:nvPr/>
        </p:nvCxnSpPr>
        <p:spPr>
          <a:xfrm>
            <a:off x="0" y="6611112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7D461D5-D7B2-3CD3-8066-24CB521FA435}"/>
              </a:ext>
            </a:extLst>
          </p:cNvPr>
          <p:cNvSpPr txBox="1"/>
          <p:nvPr/>
        </p:nvSpPr>
        <p:spPr>
          <a:xfrm>
            <a:off x="657225" y="1396184"/>
            <a:ext cx="512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Industry &amp; Competition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2342A2-833E-E1BD-350C-C963E84B4B54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F9DFF35-EC1D-28FF-6866-C20BC5C6BE0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79857" y="2203932"/>
            <a:ext cx="1060818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[Which industry/sector are you in?] (1-2 lines)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আপনার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এই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আইডিয়াটি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কোন শিল্প/খাতে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র সাথে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সংশ্লিষ্ট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?] (১–২ লাইনে)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[Who are the main alternatives/competitors?]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</a:rPr>
              <a:t>[</a:t>
            </a:r>
            <a:r>
              <a:rPr lang="en-US" sz="2400" dirty="0">
                <a:solidFill>
                  <a:srgbClr val="009CDC"/>
                </a:solidFill>
              </a:rPr>
              <a:t>এই </a:t>
            </a:r>
            <a:r>
              <a:rPr lang="en-US" sz="2400" dirty="0" err="1">
                <a:solidFill>
                  <a:srgbClr val="009CDC"/>
                </a:solidFill>
              </a:rPr>
              <a:t>খাতে</a:t>
            </a:r>
            <a:r>
              <a:rPr lang="en-US" sz="2400" dirty="0">
                <a:solidFill>
                  <a:srgbClr val="009CDC"/>
                </a:solidFill>
              </a:rPr>
              <a:t> </a:t>
            </a:r>
            <a:r>
              <a:rPr lang="as-IN" sz="2400" dirty="0">
                <a:solidFill>
                  <a:srgbClr val="009CDC"/>
                </a:solidFill>
              </a:rPr>
              <a:t>আপনার প্রধান বিকল্প বা প্রতিযোগী কারা?]</a:t>
            </a:r>
            <a:r>
              <a:rPr lang="en-US" sz="2400" dirty="0">
                <a:solidFill>
                  <a:srgbClr val="009CDC"/>
                </a:solidFill>
              </a:rPr>
              <a:t> </a:t>
            </a:r>
            <a:r>
              <a:rPr lang="as-IN" sz="2400" dirty="0">
                <a:solidFill>
                  <a:srgbClr val="009CDC"/>
                </a:solidFill>
              </a:rPr>
              <a:t>(১–২ লাইনে)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54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9055B-598D-FF1E-0CE2-2F14E43F2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B8DC2298-D6EB-2EBA-5B07-A07F90CC79A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C1A369D-9D18-1709-950E-0F2CDD9AB01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3F53EA0D-0244-2F28-A22A-D1037C5E34E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02297083-E1F5-56C4-34A9-48F7C0E5528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13A8F029-5DCD-7884-5A0E-F94F252309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D0BB28A5-16C5-D16F-1AD8-E31ACDCAC7B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4A0A133-E39C-B7F8-A18A-71D7F937A255}"/>
              </a:ext>
            </a:extLst>
          </p:cNvPr>
          <p:cNvCxnSpPr>
            <a:cxnSpLocks/>
          </p:cNvCxnSpPr>
          <p:nvPr/>
        </p:nvCxnSpPr>
        <p:spPr>
          <a:xfrm>
            <a:off x="0" y="6601968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D3CA1E7-E8F4-5590-D56C-7CAE991C2863}"/>
              </a:ext>
            </a:extLst>
          </p:cNvPr>
          <p:cNvSpPr txBox="1"/>
          <p:nvPr/>
        </p:nvSpPr>
        <p:spPr>
          <a:xfrm>
            <a:off x="657225" y="1396184"/>
            <a:ext cx="5790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Market Size &amp; Opportunity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EA6A9-CE0E-D169-9B72-7C95EC8B89CF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04B2CF-BD0D-01B3-5F4B-575053FB1496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72052" y="2647667"/>
            <a:ext cx="1068161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[Who are your target customers?] (1-2 lines)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[আপনার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সম্ভ্যাব্য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গ্রাহকরা কারা?] (১–২ লাইনে)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[How big is the market size?] (1-2 lines)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আপনার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পন্য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বা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আইডিয়াটির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বাজারের আকার কত বড়?] (১–২ লাইনে)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3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0DE12-985B-0DF5-8C1D-321F2907E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7CFE3FF5-E8F4-8BE9-66E8-3B444CC471D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AC898CC-7680-99DC-3729-6603CD5AFE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599631AF-F1C5-0EF6-EEB1-84822A48C01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405B6BD-45E6-5EDA-1261-16484C7675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D757F064-51FA-E2CA-549D-10BC2CA2520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AD5A2535-93AF-CEB1-3C48-3270E96354A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2A6C2EB-358C-0BCA-4910-9CDBAAD431AF}"/>
              </a:ext>
            </a:extLst>
          </p:cNvPr>
          <p:cNvCxnSpPr>
            <a:cxnSpLocks/>
          </p:cNvCxnSpPr>
          <p:nvPr/>
        </p:nvCxnSpPr>
        <p:spPr>
          <a:xfrm>
            <a:off x="0" y="6601968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DBD1E41-8B94-8B03-7DDD-0A34D0BB54C2}"/>
              </a:ext>
            </a:extLst>
          </p:cNvPr>
          <p:cNvSpPr txBox="1"/>
          <p:nvPr/>
        </p:nvSpPr>
        <p:spPr>
          <a:xfrm>
            <a:off x="657225" y="1396184"/>
            <a:ext cx="769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The Solution &amp; Product/Technology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8DB5E8-1336-D76C-3747-4FE0C2700160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1E5AC18-30D0-2EC0-125E-754BF9079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2154601"/>
            <a:ext cx="10681619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[What is your solution (one sentence)?] (1-3 lines)</a:t>
            </a:r>
            <a:r>
              <a:rPr lang="en-US" altLang="en-US" sz="2400" dirty="0">
                <a:solidFill>
                  <a:srgbClr val="009CDC"/>
                </a:solidFill>
                <a:latin typeface="Fira sans" panose="020B0503050000020004" pitchFamily="34" charset="0"/>
              </a:rPr>
              <a:t> What makes you unique? (cost, performance, access)] (1-2 lines)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</a:rPr>
              <a:t>[আপনার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সমাধান কী?] (১ লাইনে)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কেন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এটি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অন্যদের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চেয়ে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আলাদা (১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লাইনে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) </a:t>
            </a:r>
            <a:endParaRPr lang="as-IN" sz="2400" dirty="0">
              <a:solidFill>
                <a:srgbClr val="009CDC"/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[How does it work (briefly)?] (1-2 lines);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</a:rPr>
              <a:t>[এটি কীভাবে কাজ করে (সংক্ষেপে)?] (১–</a:t>
            </a:r>
            <a:r>
              <a:rPr lang="en-US" sz="2400" dirty="0">
                <a:solidFill>
                  <a:srgbClr val="009CDC"/>
                </a:solidFill>
              </a:rPr>
              <a:t>2</a:t>
            </a:r>
            <a:r>
              <a:rPr lang="as-IN" sz="2400" dirty="0">
                <a:solidFill>
                  <a:srgbClr val="009CDC"/>
                </a:solidFill>
              </a:rPr>
              <a:t> লাইনে)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1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C18F5D-DC09-6422-ADF2-5709AF711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64FFA9D4-7608-5380-4CB8-01CFEDE421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318FBDF-764A-19C1-00EE-39520590F1B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1D8BDECD-6A32-62AC-2505-40EF7C4196C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426AE05-28C8-F4D9-8E1A-4A1FBF97B9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C563D5FE-22F5-C460-03BE-6CDB142CAC7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54A9EC26-B7FE-9899-766A-666CBD6C0B6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9AAD0DD-FF69-1399-451A-4ACECD54776E}"/>
              </a:ext>
            </a:extLst>
          </p:cNvPr>
          <p:cNvCxnSpPr>
            <a:cxnSpLocks/>
          </p:cNvCxnSpPr>
          <p:nvPr/>
        </p:nvCxnSpPr>
        <p:spPr>
          <a:xfrm>
            <a:off x="0" y="6601968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19C9E71-30C7-46E9-B71D-1E16DA18A1D2}"/>
              </a:ext>
            </a:extLst>
          </p:cNvPr>
          <p:cNvSpPr txBox="1"/>
          <p:nvPr/>
        </p:nvSpPr>
        <p:spPr>
          <a:xfrm>
            <a:off x="657225" y="1396184"/>
            <a:ext cx="8533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Business Model &amp; Customer Acquisition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364AEF-D650-542F-39A3-C45F440A5C19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6E660F-C146-4BF6-0176-D602E9523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696" y="2126389"/>
            <a:ext cx="1068161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[How will/do you make money (primary revenue streams)?] (1-2 lines)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</a:rPr>
              <a:t>[আপনার আয়ের প্রধান উৎস বা রাজস্ব মডেল কীভাবে কাজ</a:t>
            </a:r>
            <a:r>
              <a:rPr lang="en-US" sz="2400" dirty="0">
                <a:solidFill>
                  <a:srgbClr val="009CDC"/>
                </a:solidFill>
              </a:rPr>
              <a:t> </a:t>
            </a:r>
            <a:r>
              <a:rPr lang="as-IN" sz="2400" dirty="0">
                <a:solidFill>
                  <a:srgbClr val="009CDC"/>
                </a:solidFill>
              </a:rPr>
              <a:t>করবে/করছে?]</a:t>
            </a:r>
            <a:r>
              <a:rPr lang="en-US" sz="2400" dirty="0">
                <a:solidFill>
                  <a:srgbClr val="009CDC"/>
                </a:solidFill>
              </a:rPr>
              <a:t> </a:t>
            </a:r>
            <a:r>
              <a:rPr lang="as-IN" sz="2400" dirty="0">
                <a:solidFill>
                  <a:srgbClr val="009CDC"/>
                </a:solidFill>
              </a:rPr>
              <a:t>(১–২ লাইনে)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[Key partners or channels that enable the model?]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[মডেলটি কার্যকর করতে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কোন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পার্টনার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সহায়ক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হতে পারে?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]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586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B7BEA-60A8-DDDA-3EDC-B4CBB658C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-nations-industrial-development-organization-unido ...">
            <a:extLst>
              <a:ext uri="{FF2B5EF4-FFF2-40B4-BE49-F238E27FC236}">
                <a16:creationId xmlns:a16="http://schemas.microsoft.com/office/drawing/2014/main" id="{2F8D4125-055D-D7B5-C006-6B937576D42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4286"/>
            <a:ext cx="282892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19208E9-959A-D49F-CDAA-2595C056068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00" y="576627"/>
            <a:ext cx="717550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 DOE-BD ORG Admin">
            <a:extLst>
              <a:ext uri="{FF2B5EF4-FFF2-40B4-BE49-F238E27FC236}">
                <a16:creationId xmlns:a16="http://schemas.microsoft.com/office/drawing/2014/main" id="{703E837A-4CFE-2F6C-CD4F-1DF8AA7ACD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6" y="502122"/>
            <a:ext cx="809933" cy="63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81C962CA-3765-CE5D-1EB7-FFD0D7471B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427" y="626481"/>
            <a:ext cx="2000250" cy="385327"/>
          </a:xfrm>
          <a:prstGeom prst="rect">
            <a:avLst/>
          </a:prstGeom>
        </p:spPr>
      </p:pic>
      <p:pic>
        <p:nvPicPr>
          <p:cNvPr id="1032" name="Picture 8" descr="Small and Medium Enterprise Foundation - Wikipedia">
            <a:extLst>
              <a:ext uri="{FF2B5EF4-FFF2-40B4-BE49-F238E27FC236}">
                <a16:creationId xmlns:a16="http://schemas.microsoft.com/office/drawing/2014/main" id="{58E2607E-543E-2BBA-90B0-F4699BE950F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3" y="594583"/>
            <a:ext cx="730815" cy="48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stainable Development Goals - Amref Health Africa">
            <a:extLst>
              <a:ext uri="{FF2B5EF4-FFF2-40B4-BE49-F238E27FC236}">
                <a16:creationId xmlns:a16="http://schemas.microsoft.com/office/drawing/2014/main" id="{E823051F-1E75-4285-ADAA-019E9213E8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88" y="594583"/>
            <a:ext cx="824856" cy="4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AE50241-9277-88AD-3F5A-E1EB6607811A}"/>
              </a:ext>
            </a:extLst>
          </p:cNvPr>
          <p:cNvCxnSpPr>
            <a:cxnSpLocks/>
          </p:cNvCxnSpPr>
          <p:nvPr/>
        </p:nvCxnSpPr>
        <p:spPr>
          <a:xfrm>
            <a:off x="0" y="6601968"/>
            <a:ext cx="12192000" cy="0"/>
          </a:xfrm>
          <a:prstGeom prst="line">
            <a:avLst/>
          </a:prstGeom>
          <a:ln>
            <a:solidFill>
              <a:srgbClr val="F47A4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587A140-1E54-5C74-7BE4-821ED32DE806}"/>
              </a:ext>
            </a:extLst>
          </p:cNvPr>
          <p:cNvSpPr txBox="1"/>
          <p:nvPr/>
        </p:nvSpPr>
        <p:spPr>
          <a:xfrm>
            <a:off x="657225" y="1396184"/>
            <a:ext cx="4804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" panose="020B0503050000020004" pitchFamily="34" charset="0"/>
              </a:rPr>
              <a:t>Traction &amp; Milestones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126EF0-F973-DB1D-1C5A-5EF8E1C2337E}"/>
              </a:ext>
            </a:extLst>
          </p:cNvPr>
          <p:cNvSpPr txBox="1"/>
          <p:nvPr/>
        </p:nvSpPr>
        <p:spPr>
          <a:xfrm>
            <a:off x="5407896" y="5986418"/>
            <a:ext cx="61081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latin typeface="Fira sans" panose="020B0503050000020004" pitchFamily="34" charset="0"/>
              </a:rPr>
              <a:t>Place your logo here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5510AB-0716-5780-EBE7-6919CBD90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2077653"/>
            <a:ext cx="1060818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[Explain current viability (current stats on usage, sales and tractions)] (2-3 lines)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[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আপনার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আইডিয়াটির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বর্তমান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বাজারের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অবস্থা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ব্যাখ্যা করুন (ব্যবহার, বিক্রয় ও অগ্রগতির বর্তমান পরিসংখ্যানসহ)] </a:t>
            </a:r>
            <a:r>
              <a:rPr lang="as-IN" sz="2400" dirty="0">
                <a:solidFill>
                  <a:srgbClr val="009CDC"/>
                </a:solidFill>
              </a:rPr>
              <a:t>(২–৩ লাইনে)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solidFill>
                <a:srgbClr val="009CDC"/>
              </a:solidFill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9CDC"/>
                </a:solidFill>
                <a:effectLst/>
                <a:latin typeface="Fira sans" panose="020B0503050000020004" pitchFamily="34" charset="0"/>
              </a:rPr>
              <a:t>[Next 2-3 milestones and timeline?] (1-3 lines)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s-IN" sz="2400" dirty="0">
                <a:solidFill>
                  <a:srgbClr val="009CDC"/>
                </a:solidFill>
              </a:rPr>
              <a:t>[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পরবর্তী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তে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আপনার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 err="1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পরিকল্পনা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কি?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(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২–৩টি মাইলস্টোন ও সময়সূচি</a:t>
            </a:r>
            <a:r>
              <a:rPr lang="en-US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) </a:t>
            </a:r>
            <a:r>
              <a:rPr lang="as-IN" sz="2400" dirty="0">
                <a:solidFill>
                  <a:srgbClr val="009CDC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 (১–৩ লাইনে)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9CDC"/>
              </a:solidFill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3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867</Words>
  <Application>Microsoft Macintosh PowerPoint</Application>
  <PresentationFormat>Widescreen</PresentationFormat>
  <Paragraphs>117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Fira sans</vt:lpstr>
      <vt:lpstr>Montserrat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RAHMAN, Ramisa</dc:creator>
  <cp:lastModifiedBy>Ziaul Sakib</cp:lastModifiedBy>
  <cp:revision>5</cp:revision>
  <dcterms:created xsi:type="dcterms:W3CDTF">2025-08-27T06:03:12Z</dcterms:created>
  <dcterms:modified xsi:type="dcterms:W3CDTF">2025-09-04T08:52:37Z</dcterms:modified>
</cp:coreProperties>
</file>